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08" r:id="rId1"/>
  </p:sldMasterIdLst>
  <p:notesMasterIdLst>
    <p:notesMasterId r:id="rId17"/>
  </p:notesMasterIdLst>
  <p:sldIdLst>
    <p:sldId id="256" r:id="rId2"/>
    <p:sldId id="280" r:id="rId3"/>
    <p:sldId id="281" r:id="rId4"/>
    <p:sldId id="257" r:id="rId5"/>
    <p:sldId id="267" r:id="rId6"/>
    <p:sldId id="274" r:id="rId7"/>
    <p:sldId id="263" r:id="rId8"/>
    <p:sldId id="283" r:id="rId9"/>
    <p:sldId id="264" r:id="rId10"/>
    <p:sldId id="276" r:id="rId11"/>
    <p:sldId id="269" r:id="rId12"/>
    <p:sldId id="278" r:id="rId13"/>
    <p:sldId id="282" r:id="rId14"/>
    <p:sldId id="284" r:id="rId15"/>
    <p:sldId id="279" r:id="rId16"/>
  </p:sldIdLst>
  <p:sldSz cx="12192000" cy="6858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Century Gothic" pitchFamily="34" charset="0"/>
      <p:regular r:id="rId22"/>
      <p:bold r:id="rId23"/>
      <p:italic r:id="rId24"/>
      <p:boldItalic r:id="rId25"/>
    </p:embeddedFont>
    <p:embeddedFont>
      <p:font typeface="Eternal Ancient" charset="0"/>
      <p:regular r:id="rId26"/>
    </p:embeddedFont>
    <p:embeddedFont>
      <p:font typeface="Calibri Light" pitchFamily="34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43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>
        <p:scale>
          <a:sx n="123" d="100"/>
          <a:sy n="123" d="100"/>
        </p:scale>
        <p:origin x="-12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9AF00-19F6-48DB-8FF8-8BA91321D35E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1D08F-7917-4C95-AD9A-516EF0DCC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74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EE5-5360-4D49-99C5-7D0C50F00B77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329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A56F-7492-40B9-AC0C-0E4C1A5F52D4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50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60E4-7A7A-4DB8-8763-0534CC9E59C8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51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B48E1-AADA-4EC6-B365-EE764A48A1E8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728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AEA1B-253F-4C0C-AED6-9D9FF2A3A81B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42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0ED1-F353-4823-AFD9-5AAD10C9E1AD}" type="datetime1">
              <a:rPr lang="ru-RU" smtClean="0"/>
              <a:t>15.06.2023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04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DD5A9-7292-483C-BDB8-256B280AAF47}" type="datetime1">
              <a:rPr lang="ru-RU" smtClean="0"/>
              <a:t>15.06.2023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14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D86F3-957D-4D63-B14A-980CDE0E5D76}" type="datetime1">
              <a:rPr lang="ru-RU" smtClean="0"/>
              <a:t>15.06.2023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67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A85F-8A84-4EFE-A687-45660F88567E}" type="datetime1">
              <a:rPr lang="ru-RU" smtClean="0"/>
              <a:t>15.06.2023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14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BAA6E-8050-4101-920D-B638AC5A59A2}" type="datetime1">
              <a:rPr lang="ru-RU" smtClean="0"/>
              <a:t>15.06.2023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CE08-26EF-418E-9A18-DF66D68CF847}" type="datetime1">
              <a:rPr lang="ru-RU" smtClean="0"/>
              <a:t>15.06.2023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59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078E-4F1D-40E4-9A03-3E18401A420C}" type="datetime1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DFC-DF18-43F4-94CF-4D75606974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794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FC4589A-9C02-4621-BEEE-F864ADBA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8307"/>
            <a:ext cx="9144000" cy="1135854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Eternal Ancient" panose="02000503000000000000" pitchFamily="2" charset="0"/>
                <a:cs typeface="Arial" panose="020B0604020202020204" pitchFamily="34" charset="0"/>
              </a:rPr>
              <a:t>PhotoFocus</a:t>
            </a:r>
            <a:r>
              <a:rPr lang="en-US" sz="3600" dirty="0">
                <a:latin typeface="Eternal Ancient" panose="02000503000000000000" pitchFamily="2" charset="0"/>
                <a:cs typeface="Arial" panose="020B0604020202020204" pitchFamily="34" charset="0"/>
              </a:rPr>
              <a:t/>
            </a:r>
            <a:br>
              <a:rPr lang="en-US" sz="3600" dirty="0">
                <a:latin typeface="Eternal Ancient" panose="02000503000000000000" pitchFamily="2" charset="0"/>
                <a:cs typeface="Arial" panose="020B0604020202020204" pitchFamily="34" charset="0"/>
              </a:rPr>
            </a:br>
            <a:r>
              <a:rPr lang="ru-RU" sz="2400" dirty="0">
                <a:latin typeface="Eternal Ancient" panose="02000503000000000000" pitchFamily="2" charset="0"/>
                <a:cs typeface="Arial" panose="020B0604020202020204" pitchFamily="34" charset="0"/>
              </a:rPr>
              <a:t>Мобильный фоторедактор</a:t>
            </a:r>
            <a:endParaRPr lang="ru-RU" sz="3600" dirty="0">
              <a:latin typeface="Eternal Ancien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03AE32AA-AE66-49D7-8C25-0C0DDCC51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2325" y="5389535"/>
            <a:ext cx="9144000" cy="1427170"/>
          </a:xfrm>
        </p:spPr>
        <p:txBody>
          <a:bodyPr>
            <a:normAutofit/>
          </a:bodyPr>
          <a:lstStyle/>
          <a:p>
            <a:pPr algn="r"/>
            <a:endParaRPr lang="ru-RU" sz="2000" dirty="0">
              <a:latin typeface="Eternal Ancient" panose="02000503000000000000" pitchFamily="2" charset="0"/>
              <a:cs typeface="Arial" panose="020B0604020202020204" pitchFamily="34" charset="0"/>
            </a:endParaRPr>
          </a:p>
          <a:p>
            <a:pPr algn="r"/>
            <a:r>
              <a:rPr lang="ru-RU" dirty="0">
                <a:latin typeface="Century Gothic" panose="020B0502020202020204" pitchFamily="34" charset="0"/>
                <a:cs typeface="Arial" panose="020B0604020202020204" pitchFamily="34" charset="0"/>
              </a:rPr>
              <a:t>группа ТП-1-3: </a:t>
            </a:r>
            <a:endParaRPr lang="en-US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dirty="0">
                <a:latin typeface="Century Gothic" panose="020B0502020202020204" pitchFamily="34" charset="0"/>
                <a:cs typeface="Arial" panose="020B0604020202020204" pitchFamily="34" charset="0"/>
              </a:rPr>
              <a:t>Бобровская А.В, Павлов Я.Э, Карасев С.Э.</a:t>
            </a:r>
          </a:p>
        </p:txBody>
      </p:sp>
      <p:sp>
        <p:nvSpPr>
          <p:cNvPr id="12" name="Фигура, имеющая форму буквы L 11">
            <a:extLst>
              <a:ext uri="{FF2B5EF4-FFF2-40B4-BE49-F238E27FC236}">
                <a16:creationId xmlns:a16="http://schemas.microsoft.com/office/drawing/2014/main" xmlns="" id="{3EE66B62-1512-4BE5-AF72-7925520F9A34}"/>
              </a:ext>
            </a:extLst>
          </p:cNvPr>
          <p:cNvSpPr/>
          <p:nvPr/>
        </p:nvSpPr>
        <p:spPr>
          <a:xfrm>
            <a:off x="2277596" y="3805992"/>
            <a:ext cx="765275" cy="546072"/>
          </a:xfrm>
          <a:prstGeom prst="corner">
            <a:avLst>
              <a:gd name="adj1" fmla="val 4274"/>
              <a:gd name="adj2" fmla="val 5976"/>
            </a:avLst>
          </a:prstGeom>
          <a:solidFill>
            <a:srgbClr val="D39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Фигура, имеющая форму буквы L 12">
            <a:extLst>
              <a:ext uri="{FF2B5EF4-FFF2-40B4-BE49-F238E27FC236}">
                <a16:creationId xmlns:a16="http://schemas.microsoft.com/office/drawing/2014/main" xmlns="" id="{C1C88C4B-7BF2-4D06-88AA-CE4CD3727A93}"/>
              </a:ext>
            </a:extLst>
          </p:cNvPr>
          <p:cNvSpPr/>
          <p:nvPr/>
        </p:nvSpPr>
        <p:spPr>
          <a:xfrm rot="10800000">
            <a:off x="9149129" y="2298591"/>
            <a:ext cx="765275" cy="546072"/>
          </a:xfrm>
          <a:prstGeom prst="corner">
            <a:avLst>
              <a:gd name="adj1" fmla="val 4274"/>
              <a:gd name="adj2" fmla="val 5976"/>
            </a:avLst>
          </a:prstGeom>
          <a:solidFill>
            <a:srgbClr val="D39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Фигура, имеющая форму буквы L 14">
            <a:extLst>
              <a:ext uri="{FF2B5EF4-FFF2-40B4-BE49-F238E27FC236}">
                <a16:creationId xmlns:a16="http://schemas.microsoft.com/office/drawing/2014/main" xmlns="" id="{ABF22144-C4D9-4F72-8353-B609AAB9DF09}"/>
              </a:ext>
            </a:extLst>
          </p:cNvPr>
          <p:cNvSpPr/>
          <p:nvPr/>
        </p:nvSpPr>
        <p:spPr>
          <a:xfrm flipH="1">
            <a:off x="9149129" y="3949096"/>
            <a:ext cx="765275" cy="546072"/>
          </a:xfrm>
          <a:prstGeom prst="corner">
            <a:avLst>
              <a:gd name="adj1" fmla="val 4274"/>
              <a:gd name="adj2" fmla="val 5976"/>
            </a:avLst>
          </a:prstGeom>
          <a:solidFill>
            <a:srgbClr val="D39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Фигура, имеющая форму буквы L 15">
            <a:extLst>
              <a:ext uri="{FF2B5EF4-FFF2-40B4-BE49-F238E27FC236}">
                <a16:creationId xmlns:a16="http://schemas.microsoft.com/office/drawing/2014/main" xmlns="" id="{469C98CB-4FDA-41C7-9475-47330C1F6CA5}"/>
              </a:ext>
            </a:extLst>
          </p:cNvPr>
          <p:cNvSpPr/>
          <p:nvPr/>
        </p:nvSpPr>
        <p:spPr>
          <a:xfrm flipV="1">
            <a:off x="2277596" y="2303218"/>
            <a:ext cx="765275" cy="546072"/>
          </a:xfrm>
          <a:prstGeom prst="corner">
            <a:avLst>
              <a:gd name="adj1" fmla="val 4274"/>
              <a:gd name="adj2" fmla="val 5976"/>
            </a:avLst>
          </a:prstGeom>
          <a:solidFill>
            <a:srgbClr val="D39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191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05506DE-B61F-44EE-BF32-EC20F4C9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anose="020B0502020202020204" pitchFamily="34" charset="0"/>
              </a:rPr>
              <a:t>10</a:t>
            </a:fld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xmlns="" id="{1262F162-E6F6-493C-8144-35F57EAED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686" y="1556395"/>
            <a:ext cx="2236052" cy="4844405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1E1EEFE6-4964-4F1E-BCD7-BA6DF4C7B6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248" y="1553654"/>
            <a:ext cx="2237316" cy="484714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3B1FBB6F-88CF-4AA5-8174-B29F0082B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3591" y="1553654"/>
            <a:ext cx="2237316" cy="48471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385" y="564702"/>
            <a:ext cx="10089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latin typeface="Eternal Ancient" charset="0"/>
              </a:rPr>
              <a:t>Кадрирование</a:t>
            </a:r>
            <a:endParaRPr lang="ru-RU" sz="3600" dirty="0">
              <a:latin typeface="Eternal Ancie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1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7503FD9-F17E-4DC3-84DA-9C288D0041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009" y="1260853"/>
            <a:ext cx="2001520" cy="43362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18687F02-0A17-4587-9687-D3242C45F9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5240" y="1260853"/>
            <a:ext cx="2001520" cy="4336294"/>
          </a:xfrm>
          <a:prstGeom prst="rect">
            <a:avLst/>
          </a:prstGeom>
        </p:spPr>
      </p:pic>
      <p:pic>
        <p:nvPicPr>
          <p:cNvPr id="7" name="Объект 11">
            <a:extLst>
              <a:ext uri="{FF2B5EF4-FFF2-40B4-BE49-F238E27FC236}">
                <a16:creationId xmlns:a16="http://schemas.microsoft.com/office/drawing/2014/main" xmlns="" id="{55D5C51A-3B8B-4685-88DB-B24D121110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778" y="1260853"/>
            <a:ext cx="2001520" cy="433629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05506DE-B61F-44EE-BF32-EC20F4C9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anose="020B0502020202020204" pitchFamily="34" charset="0"/>
              </a:rPr>
              <a:t>11</a:t>
            </a:fld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35D6766F-B6EA-4171-8344-705C39D606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93" y="1260853"/>
            <a:ext cx="2001521" cy="43362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ABD709A2-E55C-4C6C-A452-1332A3AC63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347" y="1260853"/>
            <a:ext cx="2001521" cy="43362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6269" y="388771"/>
            <a:ext cx="460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latin typeface="Eternal Ancient" charset="0"/>
              </a:rPr>
              <a:t>Коррекция</a:t>
            </a:r>
            <a:endParaRPr lang="ru-RU" sz="3600" dirty="0">
              <a:latin typeface="Eternal Ancie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00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05506DE-B61F-44EE-BF32-EC20F4C9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anose="020B0502020202020204" pitchFamily="34" charset="0"/>
              </a:rPr>
              <a:t>12</a:t>
            </a:fld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xmlns="" id="{1262F162-E6F6-493C-8144-35F57EAED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0305" y="1333849"/>
            <a:ext cx="2388894" cy="5175539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3B1FBB6F-88CF-4AA5-8174-B29F0082BB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4697" y="1341820"/>
            <a:ext cx="2390245" cy="51784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89696" y="397505"/>
            <a:ext cx="6490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latin typeface="Eternal Ancient" charset="0"/>
              </a:rPr>
              <a:t>Текст</a:t>
            </a:r>
            <a:r>
              <a:rPr lang="en-US" sz="3600" dirty="0" smtClean="0">
                <a:latin typeface="Eternal Ancient" charset="0"/>
              </a:rPr>
              <a:t>/</a:t>
            </a:r>
            <a:r>
              <a:rPr lang="ru-RU" sz="3600" dirty="0" smtClean="0">
                <a:latin typeface="Eternal Ancient" charset="0"/>
              </a:rPr>
              <a:t>шаблоны</a:t>
            </a:r>
            <a:endParaRPr lang="ru-RU" sz="3600" dirty="0">
              <a:latin typeface="Eternal Ancient" charset="0"/>
            </a:endParaRPr>
          </a:p>
        </p:txBody>
      </p:sp>
      <p:pic>
        <p:nvPicPr>
          <p:cNvPr id="5122" name="Picture 2" descr="https://sun9-39.userapi.com/impg/fLigEvNekp_xfgYJxcJhQD31VBxtFTzwXsQT-g/MoF1Qf3LNME.jpg?size=997x2160&amp;quality=95&amp;sign=551dd8f9220f7d9b72e9ec165b121c8a&amp;type=alb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49" y="1330924"/>
            <a:ext cx="2395273" cy="518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43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600" dirty="0" smtClean="0">
                <a:latin typeface="Eternal Ancient" charset="0"/>
              </a:rPr>
              <a:t>Сохранение</a:t>
            </a:r>
            <a:r>
              <a:rPr lang="en-US" dirty="0" smtClean="0">
                <a:latin typeface="Eternal Ancient" charset="0"/>
              </a:rPr>
              <a:t>/</a:t>
            </a:r>
            <a:r>
              <a:rPr lang="ru-RU" sz="3600" dirty="0" smtClean="0">
                <a:latin typeface="Eternal Ancient" charset="0"/>
              </a:rPr>
              <a:t>удаление шаблона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itchFamily="34" charset="0"/>
              </a:rPr>
              <a:t>13</a:t>
            </a:fld>
            <a:endParaRPr lang="ru-RU" sz="2000" dirty="0">
              <a:latin typeface="Century Gothic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41" y="1662893"/>
            <a:ext cx="2319005" cy="50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2" y="1652538"/>
            <a:ext cx="2311398" cy="500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012" y="1652538"/>
            <a:ext cx="2311399" cy="500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27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11715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err="1" smtClean="0">
                <a:latin typeface="Eternal Ancient" charset="0"/>
              </a:rPr>
              <a:t>Автокоррекция</a:t>
            </a:r>
            <a:endParaRPr lang="ru-RU" sz="3600" dirty="0">
              <a:latin typeface="Eternal Ancient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itchFamily="34" charset="0"/>
              </a:rPr>
              <a:t>14</a:t>
            </a:fld>
            <a:endParaRPr lang="ru-RU" sz="2000" dirty="0">
              <a:latin typeface="Century Gothic" pitchFamily="34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468" y="1311434"/>
            <a:ext cx="2380998" cy="515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57" y="1311434"/>
            <a:ext cx="2394487" cy="518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48353" y="29911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Eternal Ancient" charset="0"/>
              </a:rPr>
              <a:t>До</a:t>
            </a:r>
            <a:endParaRPr lang="ru-RU" dirty="0">
              <a:latin typeface="Eternal Ancien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9132" y="299117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Eternal Ancient" charset="0"/>
              </a:rPr>
              <a:t>После</a:t>
            </a:r>
            <a:endParaRPr lang="ru-RU" dirty="0">
              <a:latin typeface="Eternal Ancie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1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983AF70-51E6-40B0-9095-1624A8AC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600" dirty="0">
                <a:latin typeface="Eternal Ancient" panose="020B0604020202020204" charset="0"/>
              </a:rPr>
              <a:t>Результаты</a:t>
            </a:r>
            <a:r>
              <a:rPr lang="ru-RU" dirty="0">
                <a:latin typeface="Eternal Ancient" panose="020B0604020202020204" charset="0"/>
              </a:rPr>
              <a:t> </a:t>
            </a:r>
            <a:r>
              <a:rPr lang="ru-RU" sz="3600" dirty="0">
                <a:latin typeface="Eternal Ancient" panose="020B0604020202020204" charset="0"/>
              </a:rPr>
              <a:t>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B2DC873-D7EF-4C28-91B8-9DF232E69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8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latin typeface="Century Gothic" panose="020B0502020202020204" pitchFamily="34" charset="0"/>
              </a:rPr>
              <a:t>Были реализованы такие функции обработки изображения как: </a:t>
            </a:r>
          </a:p>
          <a:p>
            <a:r>
              <a:rPr lang="ru-RU" sz="3200" dirty="0">
                <a:latin typeface="Century Gothic" panose="020B0502020202020204" pitchFamily="34" charset="0"/>
              </a:rPr>
              <a:t>кадрирование;</a:t>
            </a:r>
          </a:p>
          <a:p>
            <a:r>
              <a:rPr lang="ru-RU" sz="3200" dirty="0">
                <a:latin typeface="Century Gothic" panose="020B0502020202020204" pitchFamily="34" charset="0"/>
              </a:rPr>
              <a:t>коррекция цвета, света, размытия, зерна и виньетки;</a:t>
            </a:r>
          </a:p>
          <a:p>
            <a:r>
              <a:rPr lang="ru-RU" sz="3200" dirty="0">
                <a:latin typeface="Century Gothic" panose="020B0502020202020204" pitchFamily="34" charset="0"/>
              </a:rPr>
              <a:t>автокоррекция цвета;</a:t>
            </a:r>
          </a:p>
          <a:p>
            <a:r>
              <a:rPr lang="ru-RU" sz="3200" dirty="0">
                <a:latin typeface="Century Gothic" panose="020B0502020202020204" pitchFamily="34" charset="0"/>
              </a:rPr>
              <a:t>добавление текста на изображение;</a:t>
            </a:r>
          </a:p>
          <a:p>
            <a:r>
              <a:rPr lang="ru-RU" sz="3200" dirty="0">
                <a:latin typeface="Century Gothic" panose="020B0502020202020204" pitchFamily="34" charset="0"/>
              </a:rPr>
              <a:t>шаблоны обработки.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428D1E3-4706-4CD7-8BDF-75A4684C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anose="020B0502020202020204" pitchFamily="34" charset="0"/>
              </a:rPr>
              <a:t>15</a:t>
            </a:fld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50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600" dirty="0" smtClean="0">
                <a:latin typeface="Eternal Ancient" charset="0"/>
              </a:rPr>
              <a:t>Обзор</a:t>
            </a:r>
            <a:r>
              <a:rPr lang="ru-RU" dirty="0" smtClean="0"/>
              <a:t> </a:t>
            </a:r>
            <a:r>
              <a:rPr lang="ru-RU" sz="3600" dirty="0" smtClean="0">
                <a:latin typeface="Eternal Ancient" charset="0"/>
              </a:rPr>
              <a:t>Аналогов</a:t>
            </a:r>
            <a:endParaRPr lang="ru-RU" sz="3600" dirty="0">
              <a:latin typeface="Eternal Ancient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itchFamily="34" charset="0"/>
              </a:rPr>
              <a:t>2</a:t>
            </a:fld>
            <a:endParaRPr lang="ru-RU" sz="2000" dirty="0">
              <a:latin typeface="Century Gothic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80" y="2158839"/>
            <a:ext cx="2658778" cy="297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859" y="2115519"/>
            <a:ext cx="3014419" cy="301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35" y="2115519"/>
            <a:ext cx="2898614" cy="303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79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430761"/>
              </p:ext>
            </p:extLst>
          </p:nvPr>
        </p:nvGraphicFramePr>
        <p:xfrm>
          <a:off x="892444" y="2417737"/>
          <a:ext cx="10515600" cy="26812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/>
                <a:gridCol w="5257800"/>
              </a:tblGrid>
              <a:tr h="893735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latin typeface="Century Gothic" panose="020B0502020202020204" pitchFamily="34" charset="0"/>
                        </a:rPr>
                        <a:t>Плюсы</a:t>
                      </a:r>
                      <a:endParaRPr lang="ru-RU" sz="3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 smtClean="0">
                          <a:latin typeface="Century Gothic" panose="020B0502020202020204" pitchFamily="34" charset="0"/>
                        </a:rPr>
                        <a:t>Минусы</a:t>
                      </a:r>
                      <a:endParaRPr lang="ru-RU" sz="3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893735">
                <a:tc>
                  <a:txBody>
                    <a:bodyPr/>
                    <a:lstStyle/>
                    <a:p>
                      <a:pPr algn="l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Century Gothic" pitchFamily="34" charset="0"/>
                          <a:ea typeface="+mn-ea"/>
                          <a:cs typeface="+mn-cs"/>
                        </a:rPr>
                        <a:t>Интеграции с облачными сервисами</a:t>
                      </a:r>
                      <a:endParaRPr lang="ru-RU" sz="2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Century Gothic" pitchFamily="34" charset="0"/>
                          <a:ea typeface="+mn-ea"/>
                          <a:cs typeface="+mn-cs"/>
                        </a:rPr>
                        <a:t>Обязательная регистрация/авторизация для использования</a:t>
                      </a:r>
                      <a:endParaRPr lang="ru-RU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893735">
                <a:tc>
                  <a:txBody>
                    <a:bodyPr/>
                    <a:lstStyle/>
                    <a:p>
                      <a:pPr algn="l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Century Gothic" pitchFamily="34" charset="0"/>
                          <a:ea typeface="+mn-ea"/>
                          <a:cs typeface="+mn-cs"/>
                        </a:rPr>
                        <a:t>Огромный набор инструментов</a:t>
                      </a:r>
                      <a:endParaRPr lang="ru-RU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Century Gothic" pitchFamily="34" charset="0"/>
                          <a:ea typeface="+mn-ea"/>
                          <a:cs typeface="+mn-cs"/>
                        </a:rPr>
                        <a:t>Ограничение на бесплатную версию</a:t>
                      </a:r>
                      <a:endParaRPr lang="ru-RU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itchFamily="34" charset="0"/>
              </a:rPr>
              <a:t>3</a:t>
            </a:fld>
            <a:endParaRPr lang="ru-RU" sz="2000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2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8875854-5A93-45D5-9D61-89D6DDEC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algn="ctr">
              <a:lnSpc>
                <a:spcPct val="150000"/>
              </a:lnSpc>
              <a:buSzPts val="1600"/>
            </a:pPr>
            <a:r>
              <a:rPr lang="ru-RU" sz="3600" b="1" u="none" strike="noStrike" kern="0" dirty="0">
                <a:effectLst/>
                <a:latin typeface="Eternal Ancient" panose="02000503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0C85872-7253-452E-821F-D3B8361C9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128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buSzPct val="100000"/>
              <a:tabLst>
                <a:tab pos="450215" algn="l"/>
              </a:tabLst>
            </a:pPr>
            <a:r>
              <a:rPr lang="ru-RU" sz="32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создание инструмента для людей, которые не имеют опыта в редактировании фотографий, но хотят улучшить качество своих снимков</a:t>
            </a:r>
          </a:p>
          <a:p>
            <a:pPr>
              <a:lnSpc>
                <a:spcPct val="100000"/>
              </a:lnSpc>
              <a:buSzPct val="100000"/>
              <a:tabLst>
                <a:tab pos="450215" algn="l"/>
              </a:tabLst>
            </a:pPr>
            <a:endParaRPr lang="ru-RU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6887BB1-0C0C-4135-B436-89A55748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anose="020B0502020202020204" pitchFamily="34" charset="0"/>
              </a:rPr>
              <a:t>4</a:t>
            </a:fld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046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8875854-5A93-45D5-9D61-89D6DDEC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algn="ctr">
              <a:lnSpc>
                <a:spcPct val="150000"/>
              </a:lnSpc>
              <a:buSzPts val="1600"/>
            </a:pPr>
            <a:r>
              <a:rPr lang="ru-RU" sz="3600" b="1" u="none" strike="noStrike" kern="0" dirty="0">
                <a:effectLst/>
                <a:latin typeface="Eternal Ancient" panose="02000503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0C85872-7253-452E-821F-D3B8361C9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buSzPct val="100000"/>
              <a:tabLst>
                <a:tab pos="450215" algn="l"/>
              </a:tabLst>
            </a:pPr>
            <a:r>
              <a:rPr lang="ru-RU" sz="32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предоставление инструментов для редактирования фотографий, таких как кадрирование, коррекция цвета, добавление текста, автоматическая коррекция цветового баланса;</a:t>
            </a:r>
          </a:p>
          <a:p>
            <a:pPr>
              <a:lnSpc>
                <a:spcPct val="100000"/>
              </a:lnSpc>
              <a:buSzPct val="100000"/>
              <a:tabLst>
                <a:tab pos="450215" algn="l"/>
              </a:tabLst>
            </a:pPr>
            <a:r>
              <a:rPr lang="ru-RU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сохранение предпочтений пользователя в использовании инструментов для более быстрой </a:t>
            </a:r>
            <a:r>
              <a:rPr lang="ru-RU" sz="3200" dirty="0" smtClean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обработки (серий фотографий).</a:t>
            </a:r>
            <a:endParaRPr lang="ru-RU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6887BB1-0C0C-4135-B436-89A55748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anose="020B0502020202020204" pitchFamily="34" charset="0"/>
              </a:rPr>
              <a:t>5</a:t>
            </a:fld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0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3B42558-2BED-4B1C-94C5-916FEA23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latin typeface="Eternal Ancient" panose="020B0604020202020204" charset="0"/>
              </a:rPr>
              <a:t>Распределение обязанностей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xmlns="" id="{D6E049A2-B4D2-4B0D-B09F-F75B94BAE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016753"/>
              </p:ext>
            </p:extLst>
          </p:nvPr>
        </p:nvGraphicFramePr>
        <p:xfrm>
          <a:off x="545432" y="1825624"/>
          <a:ext cx="11133220" cy="40346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566610">
                  <a:extLst>
                    <a:ext uri="{9D8B030D-6E8A-4147-A177-3AD203B41FA5}">
                      <a16:colId xmlns:a16="http://schemas.microsoft.com/office/drawing/2014/main" xmlns="" val="3519696628"/>
                    </a:ext>
                  </a:extLst>
                </a:gridCol>
                <a:gridCol w="5566610">
                  <a:extLst>
                    <a:ext uri="{9D8B030D-6E8A-4147-A177-3AD203B41FA5}">
                      <a16:colId xmlns:a16="http://schemas.microsoft.com/office/drawing/2014/main" xmlns="" val="2387090662"/>
                    </a:ext>
                  </a:extLst>
                </a:gridCol>
              </a:tblGrid>
              <a:tr h="53256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Century Gothic" panose="020B0502020202020204" pitchFamily="34" charset="0"/>
                        </a:rPr>
                        <a:t>ФИО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Century Gothic" panose="020B0502020202020204" pitchFamily="34" charset="0"/>
                        </a:rPr>
                        <a:t>Задачи на проекте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8707466"/>
                  </a:ext>
                </a:extLst>
              </a:tr>
              <a:tr h="112464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Century Gothic" panose="020B0502020202020204" pitchFamily="34" charset="0"/>
                        </a:rPr>
                        <a:t>Бобровская Анастасия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Century Gothic" panose="020B0502020202020204" pitchFamily="34" charset="0"/>
                        </a:rPr>
                        <a:t>Разработка клиентской части Создание дизайн-макетов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8469492"/>
                  </a:ext>
                </a:extLst>
              </a:tr>
              <a:tr h="112464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Century Gothic" panose="020B0502020202020204" pitchFamily="34" charset="0"/>
                        </a:rPr>
                        <a:t>Карасев Сергей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Century Gothic" panose="020B0502020202020204" pitchFamily="34" charset="0"/>
                        </a:rPr>
                        <a:t>Разработка серверной части</a:t>
                      </a:r>
                    </a:p>
                    <a:p>
                      <a:r>
                        <a:rPr lang="ru-RU" sz="2400" dirty="0">
                          <a:latin typeface="Century Gothic" panose="020B0502020202020204" pitchFamily="34" charset="0"/>
                        </a:rPr>
                        <a:t>Составление </a:t>
                      </a:r>
                      <a:r>
                        <a:rPr lang="en-US" sz="2400" dirty="0">
                          <a:latin typeface="Century Gothic" panose="020B0502020202020204" pitchFamily="34" charset="0"/>
                        </a:rPr>
                        <a:t>UML </a:t>
                      </a:r>
                      <a:r>
                        <a:rPr lang="ru-RU" sz="2400" dirty="0">
                          <a:latin typeface="Century Gothic" panose="020B0502020202020204" pitchFamily="34" charset="0"/>
                        </a:rPr>
                        <a:t>и </a:t>
                      </a:r>
                      <a:r>
                        <a:rPr lang="en-US" sz="2400" dirty="0">
                          <a:latin typeface="Century Gothic" panose="020B0502020202020204" pitchFamily="34" charset="0"/>
                        </a:rPr>
                        <a:t>IDEF0 </a:t>
                      </a:r>
                      <a:r>
                        <a:rPr lang="ru-RU" sz="2400" dirty="0">
                          <a:latin typeface="Century Gothic" panose="020B0502020202020204" pitchFamily="34" charset="0"/>
                        </a:rPr>
                        <a:t>диаграмм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5453989"/>
                  </a:ext>
                </a:extLst>
              </a:tr>
              <a:tr h="112464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Century Gothic" panose="020B0502020202020204" pitchFamily="34" charset="0"/>
                        </a:rPr>
                        <a:t>Павлов Ярослав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Century Gothic" panose="020B0502020202020204" pitchFamily="34" charset="0"/>
                        </a:rPr>
                        <a:t>Составление функциональной схемы, технического задания</a:t>
                      </a:r>
                    </a:p>
                    <a:p>
                      <a:r>
                        <a:rPr lang="ru-RU" sz="2400" dirty="0">
                          <a:latin typeface="Century Gothic" panose="020B0502020202020204" pitchFamily="34" charset="0"/>
                        </a:rPr>
                        <a:t>Написание курсовой работы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2873232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7DC171D-49E7-466E-978C-2B4DAAF8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64F0DDFC-DF18-43F4-94CF-4D7560697430}" type="slidenum">
              <a:rPr lang="ru-RU" sz="2000" smtClean="0">
                <a:latin typeface="Century Gothic" panose="020B0502020202020204" pitchFamily="34" charset="0"/>
              </a:rPr>
              <a:t>6</a:t>
            </a:fld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79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CD42DC8-323D-4164-9F71-52398CD0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Eternal Ancient" panose="02000503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ru-RU" sz="3600" b="1" dirty="0">
                <a:effectLst/>
                <a:latin typeface="Eternal Ancient" panose="02000503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тек технологий</a:t>
            </a:r>
            <a:r>
              <a:rPr lang="ru-RU" sz="3200" b="1" dirty="0">
                <a:effectLst/>
                <a:latin typeface="Eternal Ancient" panose="02000503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ru-RU" sz="6600" b="1" dirty="0">
              <a:latin typeface="Eternal Ancient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0B012CB-E7B0-435B-BF6F-6DA4AE16E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399"/>
            <a:ext cx="10515600" cy="4351338"/>
          </a:xfrm>
        </p:spPr>
        <p:txBody>
          <a:bodyPr>
            <a:norm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ru-RU" sz="32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</a:t>
            </a:r>
            <a:r>
              <a:rPr lang="ru-RU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ерверн</a:t>
            </a:r>
            <a:r>
              <a:rPr lang="ru-RU" sz="32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ая</a:t>
            </a:r>
            <a:r>
              <a:rPr lang="ru-RU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часть:</a:t>
            </a:r>
          </a:p>
          <a:p>
            <a:pPr lvl="1" algn="just">
              <a:lnSpc>
                <a:spcPct val="100000"/>
              </a:lnSpc>
              <a:buSzPts val="1400"/>
              <a:tabLst>
                <a:tab pos="450215" algn="l"/>
              </a:tabLst>
            </a:pPr>
            <a:r>
              <a:rPr lang="ru-RU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язык программирования </a:t>
            </a:r>
            <a:r>
              <a:rPr lang="en-U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GO;</a:t>
            </a:r>
            <a:endParaRPr lang="ru-RU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10000"/>
              </a:lnSpc>
              <a:buSzPts val="1400"/>
              <a:tabLst>
                <a:tab pos="450215" algn="l"/>
              </a:tabLst>
            </a:pPr>
            <a:r>
              <a:rPr lang="ru-RU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система управления базами данных </a:t>
            </a:r>
            <a:r>
              <a:rPr lang="en-US" sz="32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</a:t>
            </a:r>
            <a:r>
              <a:rPr lang="en-U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</a:t>
            </a:r>
            <a:r>
              <a:rPr lang="en-US" sz="32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ru-RU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ru-RU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Клиентская часть:</a:t>
            </a:r>
          </a:p>
          <a:p>
            <a:pPr lvl="1" algn="just">
              <a:lnSpc>
                <a:spcPct val="100000"/>
              </a:lnSpc>
              <a:buSzPts val="1400"/>
              <a:tabLst>
                <a:tab pos="450215" algn="l"/>
              </a:tabLst>
            </a:pPr>
            <a:r>
              <a:rPr lang="ru-RU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язык программирования </a:t>
            </a:r>
            <a:r>
              <a:rPr lang="en-U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Kotlin;</a:t>
            </a:r>
            <a:endParaRPr lang="ru-RU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00000"/>
              </a:lnSpc>
              <a:buSzPts val="1400"/>
              <a:tabLst>
                <a:tab pos="450215" algn="l"/>
              </a:tabLst>
            </a:pPr>
            <a:r>
              <a:rPr lang="ru-RU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язык программирования </a:t>
            </a:r>
            <a:r>
              <a:rPr lang="en-U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C++.</a:t>
            </a:r>
            <a:endParaRPr lang="ru-RU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4F898C6-FA88-4C16-AD9C-185BC62B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anose="020B0502020202020204" pitchFamily="34" charset="0"/>
              </a:rPr>
              <a:t>7</a:t>
            </a:fld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1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Eternal Ancient" charset="0"/>
              </a:rPr>
              <a:t>Вход в приложение</a:t>
            </a:r>
            <a:endParaRPr lang="ru-RU" sz="3600" dirty="0">
              <a:latin typeface="Eternal Ancient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itchFamily="34" charset="0"/>
              </a:rPr>
              <a:t>8</a:t>
            </a:fld>
            <a:endParaRPr lang="ru-RU" sz="2000" dirty="0">
              <a:latin typeface="Century Gothic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156" y="1624479"/>
            <a:ext cx="2270502" cy="4919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13" y="1611824"/>
            <a:ext cx="2278350" cy="4936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47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05506DE-B61F-44EE-BF32-EC20F4C9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DFC-DF18-43F4-94CF-4D7560697430}" type="slidenum">
              <a:rPr lang="ru-RU" sz="2000" smtClean="0">
                <a:latin typeface="Century Gothic" panose="020B0502020202020204" pitchFamily="34" charset="0"/>
              </a:rPr>
              <a:t>9</a:t>
            </a:fld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xmlns="" id="{1262F162-E6F6-493C-8144-35F57EAED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9351" y="1269777"/>
            <a:ext cx="2236052" cy="4844406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1E1EEFE6-4964-4F1E-BCD7-BA6DF4C7B6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7584" y="1267037"/>
            <a:ext cx="2237316" cy="4847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DB9F324-4F2A-4719-A158-50EAC4EB8275}"/>
              </a:ext>
            </a:extLst>
          </p:cNvPr>
          <p:cNvSpPr txBox="1"/>
          <p:nvPr/>
        </p:nvSpPr>
        <p:spPr>
          <a:xfrm>
            <a:off x="488197" y="482207"/>
            <a:ext cx="1124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Eternal Ancient" panose="020B0604020202020204" charset="0"/>
              </a:rPr>
              <a:t>Обработка</a:t>
            </a:r>
            <a:r>
              <a:rPr lang="ru-RU" sz="2800" dirty="0">
                <a:latin typeface="Eternal Ancient" panose="020B0604020202020204" charset="0"/>
              </a:rPr>
              <a:t> </a:t>
            </a:r>
            <a:r>
              <a:rPr lang="ru-RU" sz="3600" dirty="0">
                <a:latin typeface="Eternal Ancient" panose="020B0604020202020204" charset="0"/>
              </a:rPr>
              <a:t>изображения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3B1FBB6F-88CF-4AA5-8174-B29F0082B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835" y="1267037"/>
            <a:ext cx="2237317" cy="48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1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1251</TotalTime>
  <Words>215</Words>
  <Application>Microsoft Office PowerPoint</Application>
  <PresentationFormat>Произвольный</PresentationFormat>
  <Paragraphs>64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Eternal Ancient</vt:lpstr>
      <vt:lpstr>Calibri Light</vt:lpstr>
      <vt:lpstr>Office Theme</vt:lpstr>
      <vt:lpstr>PhotoFocus Мобильный фоторедактор</vt:lpstr>
      <vt:lpstr>Обзор Аналогов</vt:lpstr>
      <vt:lpstr>Презентация PowerPoint</vt:lpstr>
      <vt:lpstr>Цель</vt:lpstr>
      <vt:lpstr>задачи</vt:lpstr>
      <vt:lpstr>Распределение обязанностей</vt:lpstr>
      <vt:lpstr>Cтек технологий </vt:lpstr>
      <vt:lpstr>Вход в приложение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Сохранение/удаление шаблона</vt:lpstr>
      <vt:lpstr>Автокоррекция</vt:lpstr>
      <vt:lpstr>Результаты работы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Фоторедактор «PhotoFocus»</dc:title>
  <dc:creator>Professional</dc:creator>
  <cp:lastModifiedBy>Пользователь Windows</cp:lastModifiedBy>
  <cp:revision>70</cp:revision>
  <dcterms:created xsi:type="dcterms:W3CDTF">2023-03-28T10:39:25Z</dcterms:created>
  <dcterms:modified xsi:type="dcterms:W3CDTF">2023-06-15T12:19:38Z</dcterms:modified>
</cp:coreProperties>
</file>